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5"/>
    <p:restoredTop sz="94713"/>
  </p:normalViewPr>
  <p:slideViewPr>
    <p:cSldViewPr snapToGrid="0" snapToObjects="1">
      <p:cViewPr varScale="1">
        <p:scale>
          <a:sx n="108" d="100"/>
          <a:sy n="108" d="100"/>
        </p:scale>
        <p:origin x="68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71DF9-CE2D-5241-9E49-7EC5281B3A64}" type="datetimeFigureOut">
              <a:rPr lang="en-US" smtClean="0"/>
              <a:t>3/23/19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5725C-D578-8545-81CB-1125CFBDA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454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71DF9-CE2D-5241-9E49-7EC5281B3A64}" type="datetimeFigureOut">
              <a:rPr lang="en-US" smtClean="0"/>
              <a:t>3/23/19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5725C-D578-8545-81CB-1125CFBDA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5458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71DF9-CE2D-5241-9E49-7EC5281B3A64}" type="datetimeFigureOut">
              <a:rPr lang="en-US" smtClean="0"/>
              <a:t>3/23/19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5725C-D578-8545-81CB-1125CFBDA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692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71DF9-CE2D-5241-9E49-7EC5281B3A64}" type="datetimeFigureOut">
              <a:rPr lang="en-US" smtClean="0"/>
              <a:t>3/23/19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5725C-D578-8545-81CB-1125CFBDA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587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71DF9-CE2D-5241-9E49-7EC5281B3A64}" type="datetimeFigureOut">
              <a:rPr lang="en-US" smtClean="0"/>
              <a:t>3/23/19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5725C-D578-8545-81CB-1125CFBDA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212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71DF9-CE2D-5241-9E49-7EC5281B3A64}" type="datetimeFigureOut">
              <a:rPr lang="en-US" smtClean="0"/>
              <a:t>3/23/19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5725C-D578-8545-81CB-1125CFBDA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37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71DF9-CE2D-5241-9E49-7EC5281B3A64}" type="datetimeFigureOut">
              <a:rPr lang="en-US" smtClean="0"/>
              <a:t>3/23/19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5725C-D578-8545-81CB-1125CFBDA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608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71DF9-CE2D-5241-9E49-7EC5281B3A64}" type="datetimeFigureOut">
              <a:rPr lang="en-US" smtClean="0"/>
              <a:t>3/23/19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5725C-D578-8545-81CB-1125CFBDA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611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71DF9-CE2D-5241-9E49-7EC5281B3A64}" type="datetimeFigureOut">
              <a:rPr lang="en-US" smtClean="0"/>
              <a:t>3/23/19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5725C-D578-8545-81CB-1125CFBDA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431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71DF9-CE2D-5241-9E49-7EC5281B3A64}" type="datetimeFigureOut">
              <a:rPr lang="en-US" smtClean="0"/>
              <a:t>3/23/19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5725C-D578-8545-81CB-1125CFBDA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966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71DF9-CE2D-5241-9E49-7EC5281B3A64}" type="datetimeFigureOut">
              <a:rPr lang="en-US" smtClean="0"/>
              <a:t>3/23/19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5725C-D578-8545-81CB-1125CFBDA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288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071DF9-CE2D-5241-9E49-7EC5281B3A64}" type="datetimeFigureOut">
              <a:rPr lang="en-US" smtClean="0"/>
              <a:t>3/23/19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25725C-D578-8545-81CB-1125CFBDA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340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Paediatrics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Cerebral Palsy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Thomas Tay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540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Cerebral palsy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Impairment of motor function due to permanent, non-progressive abnormality of the developing (&lt;2 year old) brain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174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Cerebral Palsy - </a:t>
            </a:r>
            <a:r>
              <a:rPr lang="en-US" dirty="0" err="1" smtClean="0"/>
              <a:t>Aetiology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Antenatal (80%)</a:t>
            </a:r>
          </a:p>
          <a:p>
            <a:pPr lvl="1"/>
            <a:r>
              <a:rPr lang="en-US" dirty="0" smtClean="0"/>
              <a:t>Due to cerebrovascular ischemia or hemorrhage, structural malformation, problems in migration of the cells, congenital infections, chromosomal syndromes or gene deletions</a:t>
            </a:r>
          </a:p>
          <a:p>
            <a:r>
              <a:rPr lang="en-US" dirty="0" smtClean="0"/>
              <a:t>Intrapartum (10%)</a:t>
            </a:r>
          </a:p>
          <a:p>
            <a:pPr lvl="1"/>
            <a:r>
              <a:rPr lang="en-US" dirty="0" smtClean="0"/>
              <a:t>HIE (</a:t>
            </a:r>
            <a:r>
              <a:rPr lang="en-US" dirty="0"/>
              <a:t>h</a:t>
            </a:r>
            <a:r>
              <a:rPr lang="en-US" dirty="0" smtClean="0"/>
              <a:t>ypoxic </a:t>
            </a:r>
            <a:r>
              <a:rPr lang="en-US" dirty="0"/>
              <a:t>i</a:t>
            </a:r>
            <a:r>
              <a:rPr lang="en-US" dirty="0" smtClean="0"/>
              <a:t>schemic encephalopathy)</a:t>
            </a:r>
          </a:p>
          <a:p>
            <a:r>
              <a:rPr lang="en-US" dirty="0" smtClean="0"/>
              <a:t>Postnatal (10%)</a:t>
            </a:r>
          </a:p>
          <a:p>
            <a:pPr lvl="1"/>
            <a:r>
              <a:rPr lang="en-US" dirty="0" smtClean="0"/>
              <a:t>Meningitis, encephalitis, trauma (intended/ non-intend), symptomatic </a:t>
            </a:r>
            <a:r>
              <a:rPr lang="en-US" dirty="0" err="1" smtClean="0"/>
              <a:t>hypoglycaemia</a:t>
            </a:r>
            <a:r>
              <a:rPr lang="en-US" dirty="0" smtClean="0"/>
              <a:t>, </a:t>
            </a:r>
            <a:r>
              <a:rPr lang="en-US" dirty="0" err="1" smtClean="0"/>
              <a:t>hyperbiliribunaemia</a:t>
            </a:r>
            <a:r>
              <a:rPr lang="en-US" dirty="0" smtClean="0"/>
              <a:t>, hypoxia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165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Cerebral Palsy - Classification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Spastic (90%)</a:t>
            </a:r>
          </a:p>
          <a:p>
            <a:pPr lvl="1"/>
            <a:r>
              <a:rPr lang="en-US" dirty="0" smtClean="0"/>
              <a:t>Pyramidal tract lesion, spastic paralysis, hypertonia, hyperreflexia</a:t>
            </a:r>
          </a:p>
          <a:p>
            <a:pPr lvl="1"/>
            <a:r>
              <a:rPr lang="en-US" dirty="0" smtClean="0"/>
              <a:t>Unilateral (hemiplegia) or bilateral (</a:t>
            </a:r>
            <a:r>
              <a:rPr lang="en-US" dirty="0" err="1" smtClean="0"/>
              <a:t>diplegia</a:t>
            </a:r>
            <a:r>
              <a:rPr lang="en-US" dirty="0" smtClean="0"/>
              <a:t> or quadriplegia)</a:t>
            </a:r>
          </a:p>
          <a:p>
            <a:r>
              <a:rPr lang="en-US" dirty="0" err="1" smtClean="0"/>
              <a:t>Dyskinetic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Uncontrolled movements, </a:t>
            </a:r>
            <a:r>
              <a:rPr lang="en-US" dirty="0" err="1" smtClean="0"/>
              <a:t>hypotonia</a:t>
            </a:r>
            <a:endParaRPr lang="en-US" dirty="0" smtClean="0"/>
          </a:p>
          <a:p>
            <a:pPr lvl="1"/>
            <a:r>
              <a:rPr lang="en-US" dirty="0" smtClean="0"/>
              <a:t>Chorea, </a:t>
            </a:r>
            <a:r>
              <a:rPr lang="en-US" dirty="0" err="1" smtClean="0"/>
              <a:t>athetosis</a:t>
            </a:r>
            <a:r>
              <a:rPr lang="en-US" dirty="0" smtClean="0"/>
              <a:t>, dystonia</a:t>
            </a:r>
          </a:p>
          <a:p>
            <a:r>
              <a:rPr lang="en-US" dirty="0" smtClean="0"/>
              <a:t>Ataxic</a:t>
            </a:r>
          </a:p>
          <a:p>
            <a:pPr lvl="1"/>
            <a:r>
              <a:rPr lang="en-US" dirty="0" smtClean="0"/>
              <a:t>Loss of balance, intention tremor</a:t>
            </a:r>
          </a:p>
          <a:p>
            <a:r>
              <a:rPr lang="en-US" dirty="0" smtClean="0"/>
              <a:t>Mixed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4336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 of gross motor function (GMFCS)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GMFCS = Gross motor function classification scale</a:t>
            </a:r>
          </a:p>
          <a:p>
            <a:r>
              <a:rPr lang="en-US" dirty="0" smtClean="0"/>
              <a:t>I </a:t>
            </a:r>
            <a:r>
              <a:rPr lang="mr-IN" dirty="0" smtClean="0"/>
              <a:t>–</a:t>
            </a:r>
            <a:r>
              <a:rPr lang="en-US" dirty="0" smtClean="0"/>
              <a:t> Walk without limitations</a:t>
            </a:r>
          </a:p>
          <a:p>
            <a:r>
              <a:rPr lang="en-US" dirty="0" smtClean="0"/>
              <a:t>II </a:t>
            </a:r>
            <a:r>
              <a:rPr lang="mr-IN" dirty="0" smtClean="0"/>
              <a:t>–</a:t>
            </a:r>
            <a:r>
              <a:rPr lang="en-US" dirty="0" smtClean="0"/>
              <a:t> Walk with limitations</a:t>
            </a:r>
          </a:p>
          <a:p>
            <a:r>
              <a:rPr lang="en-US" dirty="0" smtClean="0"/>
              <a:t>III </a:t>
            </a:r>
            <a:r>
              <a:rPr lang="mr-IN" dirty="0" smtClean="0"/>
              <a:t>–</a:t>
            </a:r>
            <a:r>
              <a:rPr lang="en-US" dirty="0" smtClean="0"/>
              <a:t> Walk with handheld walking aide</a:t>
            </a:r>
          </a:p>
          <a:p>
            <a:r>
              <a:rPr lang="en-US" dirty="0" smtClean="0"/>
              <a:t>IV </a:t>
            </a:r>
            <a:r>
              <a:rPr lang="mr-IN" dirty="0" smtClean="0"/>
              <a:t>–</a:t>
            </a:r>
            <a:r>
              <a:rPr lang="en-US" dirty="0" smtClean="0"/>
              <a:t> Move with powered mobility</a:t>
            </a:r>
          </a:p>
          <a:p>
            <a:r>
              <a:rPr lang="en-US" dirty="0" smtClean="0"/>
              <a:t>V </a:t>
            </a:r>
            <a:r>
              <a:rPr lang="mr-IN" dirty="0" smtClean="0"/>
              <a:t>–</a:t>
            </a:r>
            <a:r>
              <a:rPr lang="en-US" dirty="0" smtClean="0"/>
              <a:t> Transported using manual wheelchair</a:t>
            </a:r>
          </a:p>
        </p:txBody>
      </p:sp>
    </p:spTree>
    <p:extLst>
      <p:ext uri="{BB962C8B-B14F-4D97-AF65-F5344CB8AC3E}">
        <p14:creationId xmlns:p14="http://schemas.microsoft.com/office/powerpoint/2010/main" val="5752571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Cerebral Palsy - Spastic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 smtClean="0"/>
              <a:t>Px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Spastic paralysis (hypertonia) of the affected limbs, (UL: fisted, flexed, pronated, LL: scissoring)</a:t>
            </a:r>
          </a:p>
          <a:p>
            <a:r>
              <a:rPr lang="en-US" dirty="0" smtClean="0"/>
              <a:t>Unilateral (Hemiplegic)</a:t>
            </a:r>
          </a:p>
          <a:p>
            <a:pPr lvl="1"/>
            <a:r>
              <a:rPr lang="en-US" dirty="0" smtClean="0"/>
              <a:t>Upper and lower limb on one side affected (upper limb &gt; lower limb)</a:t>
            </a:r>
          </a:p>
          <a:p>
            <a:pPr lvl="1"/>
            <a:r>
              <a:rPr lang="en-US" dirty="0" smtClean="0"/>
              <a:t>Usually due to stroke</a:t>
            </a:r>
          </a:p>
          <a:p>
            <a:pPr lvl="1"/>
            <a:r>
              <a:rPr lang="en-US" dirty="0" smtClean="0"/>
              <a:t>Vision affected in some </a:t>
            </a:r>
          </a:p>
          <a:p>
            <a:r>
              <a:rPr lang="en-US" dirty="0" smtClean="0"/>
              <a:t>Bilateral (quadriplegic)</a:t>
            </a:r>
          </a:p>
          <a:p>
            <a:pPr lvl="1"/>
            <a:r>
              <a:rPr lang="en-US" dirty="0" smtClean="0"/>
              <a:t>Upper and lower limbs on both sides affected</a:t>
            </a:r>
          </a:p>
          <a:p>
            <a:pPr lvl="1"/>
            <a:r>
              <a:rPr lang="en-US" dirty="0" smtClean="0"/>
              <a:t>Usually due to HIE</a:t>
            </a:r>
          </a:p>
          <a:p>
            <a:r>
              <a:rPr lang="en-US" dirty="0" smtClean="0"/>
              <a:t>Bilateral (</a:t>
            </a:r>
            <a:r>
              <a:rPr lang="en-US" dirty="0" err="1" smtClean="0"/>
              <a:t>diplegic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Upper and lower limbs on both sides affected (lower limbs &gt; upper limbs)</a:t>
            </a:r>
          </a:p>
          <a:p>
            <a:pPr lvl="1"/>
            <a:r>
              <a:rPr lang="en-US" dirty="0" smtClean="0"/>
              <a:t>More common in preterm where there is periventricular leukopenia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430033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Cerebral Palsy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Dyskinetic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Characterized by chorea, </a:t>
            </a:r>
            <a:r>
              <a:rPr lang="en-US" dirty="0" err="1" smtClean="0"/>
              <a:t>athetosis</a:t>
            </a:r>
            <a:r>
              <a:rPr lang="en-US" dirty="0" smtClean="0"/>
              <a:t>, and dystonia</a:t>
            </a:r>
          </a:p>
          <a:p>
            <a:r>
              <a:rPr lang="en-US" dirty="0" smtClean="0"/>
              <a:t>Lesion to basal ganglia</a:t>
            </a:r>
          </a:p>
          <a:p>
            <a:r>
              <a:rPr lang="en-US" dirty="0" smtClean="0"/>
              <a:t>Most common cause used to be kernicterus due to rhesus </a:t>
            </a:r>
            <a:r>
              <a:rPr lang="en-US" dirty="0" err="1" smtClean="0"/>
              <a:t>isoimmunisation</a:t>
            </a:r>
            <a:r>
              <a:rPr lang="en-US" dirty="0" smtClean="0"/>
              <a:t>, now due to HIE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8160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Cerebral Palsy - Ataxic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Characterized by imbalance and intention tremor </a:t>
            </a:r>
          </a:p>
          <a:p>
            <a:r>
              <a:rPr lang="en-US" dirty="0" smtClean="0"/>
              <a:t>Lesion to cerebellar pathway</a:t>
            </a:r>
          </a:p>
          <a:p>
            <a:r>
              <a:rPr lang="en-US" dirty="0" smtClean="0"/>
              <a:t>Usually due to chromosomal abnormality but could be acquired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68509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Cerebral Palsy - Management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</a:t>
            </a:r>
            <a:r>
              <a:rPr lang="en-GB" dirty="0" smtClean="0"/>
              <a:t>reatments available:</a:t>
            </a:r>
          </a:p>
          <a:p>
            <a:pPr lvl="1"/>
            <a:r>
              <a:rPr lang="en-GB" dirty="0" smtClean="0"/>
              <a:t>IM botulinum toxin </a:t>
            </a:r>
          </a:p>
          <a:p>
            <a:pPr lvl="1"/>
            <a:r>
              <a:rPr lang="en-GB" dirty="0" smtClean="0"/>
              <a:t>Selective dorsal </a:t>
            </a:r>
            <a:r>
              <a:rPr lang="en-GB" dirty="0" err="1" smtClean="0"/>
              <a:t>rhizotomy</a:t>
            </a:r>
            <a:endParaRPr lang="en-GB" dirty="0" smtClean="0"/>
          </a:p>
          <a:p>
            <a:pPr lvl="1"/>
            <a:r>
              <a:rPr lang="en-GB" dirty="0" smtClean="0"/>
              <a:t>Intrathecal baclofen (muscle relaxant)</a:t>
            </a:r>
          </a:p>
          <a:p>
            <a:pPr lvl="1"/>
            <a:r>
              <a:rPr lang="en-GB" dirty="0" smtClean="0"/>
              <a:t>Basal ganglia stimulation</a:t>
            </a:r>
          </a:p>
          <a:p>
            <a:r>
              <a:rPr lang="en-GB" dirty="0" smtClean="0"/>
              <a:t>MDT</a:t>
            </a:r>
          </a:p>
          <a:p>
            <a:pPr lvl="1"/>
            <a:r>
              <a:rPr lang="en-GB" dirty="0" smtClean="0"/>
              <a:t>OT </a:t>
            </a:r>
            <a:r>
              <a:rPr lang="mr-IN" dirty="0" smtClean="0"/>
              <a:t>–</a:t>
            </a:r>
            <a:r>
              <a:rPr lang="en-GB" dirty="0" smtClean="0"/>
              <a:t> ADL</a:t>
            </a:r>
            <a:r>
              <a:rPr lang="en-GB" dirty="0"/>
              <a:t> </a:t>
            </a:r>
            <a:r>
              <a:rPr lang="en-GB" dirty="0" smtClean="0"/>
              <a:t>(functional)</a:t>
            </a:r>
          </a:p>
          <a:p>
            <a:pPr lvl="1"/>
            <a:r>
              <a:rPr lang="en-GB" dirty="0" smtClean="0"/>
              <a:t>Physiotherapist (anatomical)</a:t>
            </a:r>
          </a:p>
        </p:txBody>
      </p:sp>
    </p:spTree>
    <p:extLst>
      <p:ext uri="{BB962C8B-B14F-4D97-AF65-F5344CB8AC3E}">
        <p14:creationId xmlns:p14="http://schemas.microsoft.com/office/powerpoint/2010/main" val="1159509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370</Words>
  <Application>Microsoft Macintosh PowerPoint</Application>
  <PresentationFormat>Widescreen</PresentationFormat>
  <Paragraphs>58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Mangal</vt:lpstr>
      <vt:lpstr>Office Theme</vt:lpstr>
      <vt:lpstr>Paediatrics – Cerebral Palsy</vt:lpstr>
      <vt:lpstr>Cerebral palsy</vt:lpstr>
      <vt:lpstr>Cerebral Palsy - Aetiology</vt:lpstr>
      <vt:lpstr>Cerebral Palsy - Classification</vt:lpstr>
      <vt:lpstr>Classification of gross motor function (GMFCS)</vt:lpstr>
      <vt:lpstr>Cerebral Palsy - Spastic</vt:lpstr>
      <vt:lpstr>Cerebral Palsy – Dyskinetic</vt:lpstr>
      <vt:lpstr>Cerebral Palsy - Ataxic</vt:lpstr>
      <vt:lpstr>Cerebral Palsy - Management</vt:lpstr>
    </vt:vector>
  </TitlesOfParts>
  <Company/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Pediatrics – Cerebral Palsy</dc:title>
  <dc:creator>Thomas Tay (UG)</dc:creator>
  <cp:lastModifiedBy>Thomas Tay (UG)</cp:lastModifiedBy>
  <cp:revision>6</cp:revision>
  <dcterms:created xsi:type="dcterms:W3CDTF">2019-03-06T09:38:56Z</dcterms:created>
  <dcterms:modified xsi:type="dcterms:W3CDTF">2019-03-23T08:03:58Z</dcterms:modified>
</cp:coreProperties>
</file>